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B17AD5E-7812-48F3-A76B-9011FF93985B}">
  <a:tblStyle styleId="{CB17AD5E-7812-48F3-A76B-9011FF9398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aleway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0059cfe3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0059cfe3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059cfe3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059cfe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0059cfe3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0059cfe3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0059cfe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0059cfe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0059cfe3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0059cfe3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0059cfe3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0059cfe3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0059cfe3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0059cfe3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059cfe3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0059cfe3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0" y="540625"/>
            <a:ext cx="9077400" cy="22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Network Traffic Data to </a:t>
            </a:r>
            <a:r>
              <a:rPr lang="en"/>
              <a:t>Investigate</a:t>
            </a:r>
            <a:r>
              <a:rPr lang="en"/>
              <a:t> Potentially Compromised Machines</a:t>
            </a:r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175" y="2813713"/>
            <a:ext cx="3947050" cy="18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type="ctrTitle"/>
          </p:nvPr>
        </p:nvSpPr>
        <p:spPr>
          <a:xfrm>
            <a:off x="-2141550" y="3587350"/>
            <a:ext cx="90774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65500" y="259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Our Data From?</a:t>
            </a:r>
            <a:endParaRPr/>
          </a:p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265500" y="1471900"/>
            <a:ext cx="43065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data set represents 58 consecutive days of de-identified event data collected from five sources within Los Alamos National Laboratory’s corporate, internal computer network.</a:t>
            </a:r>
            <a:endParaRPr b="1"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Set Presented is collected from known human users and contains ~100 users whose computers are known to be Compromised</a:t>
            </a:r>
            <a:endParaRPr b="1"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13815" r="0" t="0"/>
          <a:stretch/>
        </p:blipFill>
        <p:spPr>
          <a:xfrm>
            <a:off x="6408567" y="3370164"/>
            <a:ext cx="2659759" cy="168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2659774" cy="168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5">
            <a:alphaModFix/>
          </a:blip>
          <a:srcRect b="0" l="0" r="10088" t="0"/>
          <a:stretch/>
        </p:blipFill>
        <p:spPr>
          <a:xfrm>
            <a:off x="5490283" y="1685084"/>
            <a:ext cx="2659767" cy="168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5"/>
          <p:cNvGrpSpPr/>
          <p:nvPr/>
        </p:nvGrpSpPr>
        <p:grpSpPr>
          <a:xfrm>
            <a:off x="0" y="1203534"/>
            <a:ext cx="6078156" cy="2576011"/>
            <a:chOff x="0" y="1203574"/>
            <a:chExt cx="7567426" cy="3207185"/>
          </a:xfrm>
        </p:grpSpPr>
        <p:pic>
          <p:nvPicPr>
            <p:cNvPr id="89" name="Google Shape;89;p15"/>
            <p:cNvPicPr preferRelativeResize="0"/>
            <p:nvPr/>
          </p:nvPicPr>
          <p:blipFill rotWithShape="1">
            <a:blip r:embed="rId3">
              <a:alphaModFix/>
            </a:blip>
            <a:srcRect b="9049" l="0" r="0" t="0"/>
            <a:stretch/>
          </p:blipFill>
          <p:spPr>
            <a:xfrm>
              <a:off x="152400" y="1203575"/>
              <a:ext cx="1331725" cy="92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3173306"/>
              <a:ext cx="1331726" cy="1136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9150" y="1774250"/>
              <a:ext cx="1783800" cy="127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5"/>
            <p:cNvSpPr/>
            <p:nvPr/>
          </p:nvSpPr>
          <p:spPr>
            <a:xfrm rot="1486919">
              <a:off x="1549429" y="1574552"/>
              <a:ext cx="1931691" cy="735845"/>
            </a:xfrm>
            <a:prstGeom prst="rightArrow">
              <a:avLst>
                <a:gd fmla="val 50000" name="adj1"/>
                <a:gd fmla="val 47991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 rot="9260538">
              <a:off x="1549451" y="3292920"/>
              <a:ext cx="1931668" cy="735978"/>
            </a:xfrm>
            <a:prstGeom prst="rightArrow">
              <a:avLst>
                <a:gd fmla="val 50000" name="adj1"/>
                <a:gd fmla="val 47991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 rot="1068">
              <a:off x="5635726" y="1774540"/>
              <a:ext cx="1931700" cy="735900"/>
            </a:xfrm>
            <a:prstGeom prst="rightArrow">
              <a:avLst>
                <a:gd fmla="val 50000" name="adj1"/>
                <a:gd fmla="val 47991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 rot="-10798932">
              <a:off x="5635726" y="2457265"/>
              <a:ext cx="1931700" cy="735900"/>
            </a:xfrm>
            <a:prstGeom prst="rightArrow">
              <a:avLst>
                <a:gd fmla="val 50000" name="adj1"/>
                <a:gd fmla="val 47991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6" name="Google Shape;96;p15"/>
          <p:cNvSpPr/>
          <p:nvPr/>
        </p:nvSpPr>
        <p:spPr>
          <a:xfrm rot="10800000">
            <a:off x="2033383" y="2751000"/>
            <a:ext cx="7438500" cy="2392500"/>
          </a:xfrm>
          <a:prstGeom prst="cloudCallout">
            <a:avLst>
              <a:gd fmla="val 24090" name="adj1"/>
              <a:gd fmla="val 5878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Interactions Example</a:t>
            </a:r>
            <a:endParaRPr/>
          </a:p>
        </p:txBody>
      </p:sp>
      <p:graphicFrame>
        <p:nvGraphicFramePr>
          <p:cNvPr id="98" name="Google Shape;98;p15"/>
          <p:cNvGraphicFramePr/>
          <p:nvPr/>
        </p:nvGraphicFramePr>
        <p:xfrm>
          <a:off x="3522750" y="3318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{CB17AD5E-7812-48F3-A76B-9011FF93985B}</a:tableStyleId>
              </a:tblPr>
              <a:tblGrid>
                <a:gridCol w="872550"/>
                <a:gridCol w="1186175"/>
                <a:gridCol w="818750"/>
                <a:gridCol w="867075"/>
                <a:gridCol w="1603825"/>
              </a:tblGrid>
              <a:tr h="41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Source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Destination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Size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Service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Gmail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1Mb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Gmail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Gmail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Dog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1MB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Dog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Gmail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9" name="Google Shape;9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5275" y="1051175"/>
            <a:ext cx="2441626" cy="17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4212"/>
            <a:ext cx="2643375" cy="7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29388"/>
            <a:ext cx="3306475" cy="14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52400" y="1542588"/>
            <a:ext cx="1120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AUTH.txt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22650" y="210013"/>
            <a:ext cx="1120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FLOW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.txt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28536" r="25826" t="0"/>
          <a:stretch/>
        </p:blipFill>
        <p:spPr>
          <a:xfrm>
            <a:off x="376350" y="3446000"/>
            <a:ext cx="1372196" cy="16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200" y="3902400"/>
            <a:ext cx="628000" cy="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0225" y="4212925"/>
            <a:ext cx="628000" cy="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175" y="3902400"/>
            <a:ext cx="628000" cy="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550" y="4188850"/>
            <a:ext cx="628000" cy="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450" y="3952850"/>
            <a:ext cx="628000" cy="4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1747075" y="3741100"/>
            <a:ext cx="2464500" cy="1344900"/>
          </a:xfrm>
          <a:prstGeom prst="curvedLeftArrow">
            <a:avLst>
              <a:gd fmla="val 7796" name="adj1"/>
              <a:gd fmla="val 42947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4825437" y="457000"/>
            <a:ext cx="3649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Filled DataFrame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272600" y="1270375"/>
            <a:ext cx="528600" cy="5196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1147050" y="3245800"/>
            <a:ext cx="528600" cy="5196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3566375" y="2249150"/>
            <a:ext cx="491400" cy="401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0575" y="971975"/>
            <a:ext cx="4981136" cy="298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" y="0"/>
            <a:ext cx="9104175" cy="49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350"/>
            <a:ext cx="9143998" cy="438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Distributions of Daily Uploads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" y="970600"/>
            <a:ext cx="6227106" cy="378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6604100" y="1254500"/>
            <a:ext cx="2401500" cy="341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</a:t>
            </a:r>
            <a:r>
              <a:rPr b="1" baseline="-25000" lang="en" sz="12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=50% chance any random item from Compromised exceeds any random item from total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α = .05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Run Mann Whitney U Test on the two distributions</a:t>
            </a:r>
            <a:endParaRPr b="1">
              <a:solidFill>
                <a:srgbClr val="55555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5555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P=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1.2472e-20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Density </a:t>
            </a:r>
            <a:r>
              <a:rPr lang="en"/>
              <a:t>Estimation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400"/>
            <a:ext cx="9144000" cy="496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Questions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5" y="1087150"/>
            <a:ext cx="6084451" cy="325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6191925" y="1003600"/>
            <a:ext cx="29520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Given a group of 50 users is it possible to tell whether they were likely drawn from the Total Population of from the distribution of compromised users?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